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332" r:id="rId3"/>
    <p:sldId id="257" r:id="rId4"/>
    <p:sldId id="364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32"/>
            <p14:sldId id="257"/>
            <p14:sldId id="364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06.05.2024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ru-RU" b="1" dirty="0"/>
              <a:t>Стандартна бібліотека шаблонів</a:t>
            </a:r>
            <a:r>
              <a:rPr lang="en-US" altLang="ru-RU" b="1" dirty="0"/>
              <a:t> (STL)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_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711" y="189066"/>
            <a:ext cx="51465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200" b="1" dirty="0"/>
              <a:t>ПРИРОДНИЧО-ГУМАНІТАРНИЙ </a:t>
            </a:r>
          </a:p>
          <a:p>
            <a:r>
              <a:rPr lang="uk-UA" sz="2200" b="1" dirty="0"/>
              <a:t>Ф</a:t>
            </a:r>
            <a:r>
              <a:rPr lang="ru-RU" sz="2200" b="1" dirty="0"/>
              <a:t>АХОВИЙ КОЛЕДЖ </a:t>
            </a:r>
            <a:r>
              <a:rPr lang="ru-RU" dirty="0"/>
              <a:t>ДВНЗ «</a:t>
            </a:r>
            <a:r>
              <a:rPr lang="ru-RU" dirty="0" err="1"/>
              <a:t>УжНУ</a:t>
            </a:r>
            <a:r>
              <a:rPr lang="ru-RU" dirty="0"/>
              <a:t>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Адаптери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fontScale="9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Адаптери </a:t>
            </a:r>
            <a:r>
              <a:rPr lang="uk-UA" sz="1800" dirty="0"/>
              <a:t>— це спеціальні визначені контейнерні класи, які адаптовані для виконання конкретних завдань. Найцікавіше полягає в тому, що ви самі можете вибрати, який послідовний контейнер повинен використовувати адаптер.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stack </a:t>
            </a:r>
            <a:r>
              <a:rPr lang="uk-UA" sz="1800" dirty="0"/>
              <a:t>(стек) — це контейнерний клас, елементи якого працюють за принципом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LIFO </a:t>
            </a:r>
            <a:r>
              <a:rPr lang="uk-UA" sz="1800" dirty="0"/>
              <a:t>(англ. «Last In, First Out» = «останнім прийшов, першим пішов»), тобто елементи додаються (вносяться) в кінець контейнера і видаляються (виштовхуються) звідти ж (з кінця контейнера). З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азвичай в стеках використовується deque в якості послідовного контейнера за замовчуванням </a:t>
            </a:r>
            <a:r>
              <a:rPr lang="uk-UA" sz="1800" dirty="0"/>
              <a:t>(що трохи дивно, оскільки vector був би більш підходящим варіантом), але ви також можете використовувати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vector </a:t>
            </a:r>
            <a:r>
              <a:rPr lang="uk-UA" sz="1800" dirty="0"/>
              <a:t>або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list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queue </a:t>
            </a:r>
            <a:r>
              <a:rPr lang="uk-UA" sz="1800" dirty="0"/>
              <a:t>(черга) — це контейнерний клас, елементи якого працюють за принципом FIFO (англ. «First In, First Out» = «першим прийшов, першим пішов»), тобто елементи додаються (вносяться) в кінець контейнера, але видаляються (виштовхуються) з початку контейнера. За замовчуванням в черзі використовується deque в якості послідовного контейнера, але також може використовуватися і list.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priority_queue</a:t>
            </a:r>
            <a:r>
              <a:rPr lang="uk-UA" sz="1800" dirty="0"/>
              <a:t> (черга з пріоритетом) — це тип черги, в якій всі елементи відсортовані (за допомогою оператора порівняння &lt;). При додаванні елемента, він автоматично сортується. Елемент з найвищим пріоритетом (найбільший елемент) знаходиться на самому початку черги з пріоритетом, також, як і видалення елементів виконується з самого початку черги з пріоритетом.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Ітератори STL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fontScale="9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Ітератор </a:t>
            </a:r>
            <a:r>
              <a:rPr lang="uk-UA" sz="1800" dirty="0"/>
              <a:t>— це об’єкт, здатний перебирати елементи контейнерного класу без необхідності користувачеві знати реалізацію цього контейнерного класу.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У багатьох контейнерах (особливо в списку і в асоціативних контейнерах) ітератори є основним способом доступу до елементів цих контейнерів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 ітератор можна думати, як про вказівник на певний елемент контейнерного класу з додатковим набором перевантажених операторів для виконання чітко визначених функцій: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Оператор *</a:t>
            </a:r>
            <a:r>
              <a:rPr lang="uk-UA" sz="1800" dirty="0"/>
              <a:t> повертає елемент, на який в даний момент вказує ітератор.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Оператор ++</a:t>
            </a:r>
            <a:r>
              <a:rPr lang="uk-UA" sz="1800" dirty="0"/>
              <a:t> переміщує ітератор до наступного елементу контейнера.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Більшість </a:t>
            </a:r>
            <a:r>
              <a:rPr lang="uk-UA" sz="1800" dirty="0"/>
              <a:t>ітераторів також надають оператор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−−</a:t>
            </a:r>
            <a:r>
              <a:rPr lang="uk-UA" sz="1800" dirty="0"/>
              <a:t> для переходу до попереднього елемента.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Оператори == і !=</a:t>
            </a:r>
            <a:r>
              <a:rPr lang="uk-UA" sz="1800" dirty="0"/>
              <a:t> використовуються для визначення того, чи вказують обидва ітератори на один і той же елемент чи ні. Для порівняння значень, на які вказують обидва ітератори, потрібно спочатку розіменувати ці ітератори, а потім використати оператор == або оператор !=.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Оператор =</a:t>
            </a:r>
            <a:r>
              <a:rPr lang="uk-UA" sz="1800" dirty="0"/>
              <a:t> присвоює ітератору нову позицію (зазвичай початковий або кінцевий елемент контейнера). Щоб присвоїти значення елемента, на який вказує ітератор, іншому об’єкту, потрібно спочатку розіменувати ітератор, а потім використати оператор =.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Кожний контейнерний клас має 4 основні методи для роботи з оператором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=</a:t>
            </a:r>
            <a:r>
              <a:rPr lang="uk-UA" sz="1800" dirty="0"/>
              <a:t>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метод begin()</a:t>
            </a:r>
            <a:r>
              <a:rPr lang="uk-UA" sz="1800" dirty="0"/>
              <a:t> — повертає ітератор, який представляє початковий елемент контейнера;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метод end()</a:t>
            </a:r>
            <a:r>
              <a:rPr lang="uk-UA" sz="1800" dirty="0"/>
              <a:t> — повертає ітератор, який представляє елемент, який знаходиться після останнього елемента в контейнері;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метод cbegin()</a:t>
            </a:r>
            <a:r>
              <a:rPr lang="uk-UA" sz="1800" dirty="0"/>
              <a:t> — повертає константний (тільки для читання) ітератор, який представляє початковий елемент контейнера;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метод cend()</a:t>
            </a:r>
            <a:r>
              <a:rPr lang="uk-UA" sz="1800" dirty="0"/>
              <a:t> — повертає константний (тільки для читання) ітератор, який представляє елемент, що знаходиться після останнього елемента в контейнері.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Може здатися дивним, що метод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end()</a:t>
            </a:r>
            <a:r>
              <a:rPr lang="uk-UA" sz="1800" dirty="0"/>
              <a:t> не вказує на останній елемент контейнера, але це зроблено з метою спрощення використання циклів: цикл перебирає елементи до тих пір, поки ітератор не досягне методу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end()</a:t>
            </a:r>
            <a:r>
              <a:rPr lang="uk-UA" sz="1800" dirty="0"/>
              <a:t>, і тоді вже все — «Баста!» 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Нарешті, всі контейнери надають (як мінімум) два типи ітераторів: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container::iterator</a:t>
            </a:r>
            <a:r>
              <a:rPr lang="uk-UA" sz="1800" dirty="0"/>
              <a:t> — ітератор для читання/запису;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container::const_iterator</a:t>
            </a:r>
            <a:r>
              <a:rPr lang="uk-UA" sz="1800" dirty="0"/>
              <a:t> — ітератор тільки для читання.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кілька прикладів використання ітераторів.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>
                <a:latin typeface="Tahoma Bold" panose="020B0604030504040204" charset="0"/>
                <a:cs typeface="Tahoma Bold" panose="020B0604030504040204" charset="0"/>
              </a:rPr>
              <a:t>Ітерація по вектору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Заповнимо вектор п’ятьма числами і за допомогою ітераторів виведемо значення вектора на екран: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517650"/>
            <a:ext cx="9055735" cy="4993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415" y="5726430"/>
            <a:ext cx="18796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Ітерація по списку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Виконаємо все те саме, що вище, але вже зі списком: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80" y="1437005"/>
            <a:ext cx="9566275" cy="527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645" y="5894070"/>
            <a:ext cx="18796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_Зверніть увагу, код цієї програми майже ідентичний попередньому прикладу, хоча реалізація векторів і списків значно відрізняється!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Ітерація по set-у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наступній програмі ми створимо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set </a:t>
            </a:r>
            <a:r>
              <a:rPr lang="uk-UA" sz="1800" dirty="0"/>
              <a:t>з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5 </a:t>
            </a:r>
            <a:r>
              <a:rPr lang="uk-UA" sz="1800" dirty="0"/>
              <a:t>чисел і, використовуючи ітератор, виведемо ці значення на екран: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15" y="1654810"/>
            <a:ext cx="7608570" cy="4789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605" y="5949950"/>
            <a:ext cx="18796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_Зверніть увагу, хоча заповнення set-у елементами відрізняється від способу заповнення вектора і списку вище, але код, який використовується для перебору елементів set-у, ідентичний.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Ітерація по асоціативному масиву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Цей приклад трохи складніший. Контейнери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map </a:t>
            </a:r>
            <a:r>
              <a:rPr lang="uk-UA" sz="1800" dirty="0"/>
              <a:t>і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multimap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приймають пари елементів</a:t>
            </a:r>
            <a:r>
              <a:rPr lang="uk-UA" sz="1800" dirty="0"/>
              <a:t> (визначені як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std::pair</a:t>
            </a:r>
            <a:r>
              <a:rPr lang="uk-UA" sz="1800" dirty="0"/>
              <a:t>). Ми використаємо допоміжну функцію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make_pair()</a:t>
            </a:r>
            <a:r>
              <a:rPr lang="uk-UA" sz="1800" dirty="0"/>
              <a:t> для створення пар.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std::pair</a:t>
            </a:r>
            <a:r>
              <a:rPr lang="uk-UA" sz="1800" dirty="0"/>
              <a:t> дозволяє отримати доступ до елементу (до пари “ключ-значення”) через перший і другий члени. У нашому асоціативному масиві ми використаємо перший член в якості “ключа”, а другий в якості “значення”: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0" y="2652395"/>
            <a:ext cx="8158480" cy="420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70" y="6098540"/>
            <a:ext cx="4278630" cy="46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ru-RU" b="1" dirty="0" err="1"/>
              <a:t>Зміст</a:t>
            </a:r>
            <a:endParaRPr lang="uk-UA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3"/>
            <a:ext cx="12191999" cy="4351338"/>
          </a:xfrm>
        </p:spPr>
        <p:txBody>
          <a:bodyPr>
            <a:normAutofit/>
          </a:bodyPr>
          <a:lstStyle/>
          <a:p>
            <a:pPr marL="88265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_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наскільки легко за допомогою ітераторів перебирати елементи контейнерів. Вам не потрібно турбуватися про те, як асоціативний масив зберігає свої дані!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Ітератори надають простий спосіб перебору елементів контейнерного класу без необхідності знати реалізацію цього контейнерного класу. У поєднанні з алгоритмами STL і методами контейнерних класів ітератори стають ще потужнішими.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Варто відзначити ще один момент: ітератори повинні бути реалізовані для кожного контейнера окремо, оскільки ітератор повинен знати реалізацію контейнерного класу. Таким чином, ітератори завжди прив’язані до конкретних контейнерних класів.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Алгоритми STL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Крім контейнерів і ітераторів, бібліотека STL також надає ряд універсальних алгоритмів для роботи з елементами контейнерів. Вони дозволяють виконувати такі операції, як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пошук</a:t>
            </a:r>
            <a:r>
              <a:rPr lang="uk-UA" sz="1800" dirty="0"/>
              <a:t>,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сортування</a:t>
            </a:r>
            <a:r>
              <a:rPr lang="uk-UA" sz="1800" dirty="0"/>
              <a:t>,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вставка</a:t>
            </a:r>
            <a:r>
              <a:rPr lang="uk-UA" sz="1800" dirty="0"/>
              <a:t>,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зміна позиції</a:t>
            </a:r>
            <a:r>
              <a:rPr lang="uk-UA" sz="1800" dirty="0"/>
              <a:t>,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видалення </a:t>
            </a:r>
            <a:r>
              <a:rPr lang="uk-UA" sz="1800" dirty="0"/>
              <a:t>і к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опіювання елементів контейнера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Алгоритми STL реалізовані у вигляді глобальних функцій</a:t>
            </a:r>
            <a:r>
              <a:rPr lang="uk-UA" sz="1800" dirty="0"/>
              <a:t>, які працюють з використанням </a:t>
            </a: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ітераторів</a:t>
            </a:r>
            <a:r>
              <a:rPr lang="uk-UA" sz="1800" dirty="0"/>
              <a:t>. Це означає, що кожен алгоритм потрібно реалізувати всього лише один раз, і він працюватиме з усіма контейнерами, які надають набір ітераторів (включаючи і ваші власні (користувацькі) контейнерні класи). Хоча це має величезний потенціал і надає можливість швидко писати складний код, у алгоритмів також є і “темна сторона” — деяка комбінація алгоритмів і типів контейнерів може не працювати/працювати з поганою продуктивністю/викликати нескінченні цикли, тому слід бути обережним.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Бібліотека STL надає досить багато алгоритмів. Ми розглянемо лише деякі з найбільш поширених і простих у використанні алгоритмів. Для їх роботи потрібно підключити заголовок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algorithm</a:t>
            </a:r>
            <a:r>
              <a:rPr lang="uk-UA" sz="1800"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Алгоритми min_element() і max_element()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45" y="1054100"/>
            <a:ext cx="7408545" cy="560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315" y="5905500"/>
            <a:ext cx="9271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Алгоритми find() і list::insert()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Алгоритм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find()</a:t>
            </a:r>
            <a:r>
              <a:rPr lang="uk-UA" sz="1800" dirty="0"/>
              <a:t>, щоб знайти певне значення в списку, а потім використаємо функцію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list::insert()</a:t>
            </a:r>
            <a:r>
              <a:rPr lang="uk-UA" sz="1800" dirty="0"/>
              <a:t> для додання нового значення в список: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" y="1954530"/>
            <a:ext cx="10125075" cy="4658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0" y="3540125"/>
            <a:ext cx="20701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Алгоритми sort() і reverse()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669925"/>
            <a:ext cx="8959850" cy="6188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120" y="2872740"/>
            <a:ext cx="26416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це всього лише невеликий приклад алгоритмів, які надає STL, але цього вже має бути достатньо, щоб ви побачили користь і те, наскільки легко використовувати алгоритми STL в поєднанні з ітераторами і контейнерами.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Бібліотека алгоритмів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Початківці зазвичай витрачають досить багато часу на написання користувацьких циклів для виконання відносно простих завдань, таких як: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сортування</a:t>
            </a:r>
            <a:r>
              <a:rPr lang="uk-UA" sz="1800" dirty="0"/>
              <a:t>,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пошук </a:t>
            </a:r>
            <a:r>
              <a:rPr lang="uk-UA" sz="1800" dirty="0"/>
              <a:t>або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підрахунок елементів масивів</a:t>
            </a:r>
            <a:r>
              <a:rPr lang="uk-UA" sz="1800" dirty="0"/>
              <a:t>. Ці цикли можуть стати проблематичними як з точки зору того, наскільки легко в них можна зробити помилку, так і з точки зору загальної надійності і зручності використання.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пошук, підрахунок і сортування </a:t>
            </a: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є дуже поширеними операціями в програмуванні</a:t>
            </a:r>
            <a:r>
              <a:rPr lang="uk-UA" sz="1800" dirty="0"/>
              <a:t>, то до складу Стандартної бібліотеки C++ вже додано великий набір функцій, які виконують ці завдання всього лише за декілька рядків коду. На додаток до цього, ці функції вже попередньо протестовані, ефективні і мають підтримку безлічі різних типів контейнерів.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А деякі з цих функцій підтримують і розпаралелювання — можливість виділяти кілька потоків ЦП для однієї і тієї ж задачі, щоб виконати її швидше</a:t>
            </a:r>
            <a:r>
              <a:rPr lang="uk-UA" sz="1800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90"/>
            <a:r>
              <a:rPr lang="uk-UA" b="1" dirty="0">
                <a:sym typeface="+mn-ea"/>
              </a:rPr>
              <a:t>Бібліотека алгоритмів</a:t>
            </a:r>
            <a:endParaRPr lang="uk-UA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Функціонал, що надається бібліотекою алгоритмів, зазвичай відноситься до однієї з наступних трьох категорій: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Інспектори </a:t>
            </a:r>
            <a:r>
              <a:rPr lang="uk-UA" sz="1800" dirty="0"/>
              <a:t>— використовуються для перегляду (без змін) даних в контейнері (наприклад, операції пошуку або підрахунку елементів).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Мутатори </a:t>
            </a:r>
            <a:r>
              <a:rPr lang="uk-UA" sz="1800" dirty="0"/>
              <a:t>— використовуються для зміни даних в контейнері (наприклад, операції сортування або перестановки елементів).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Фасилітатори </a:t>
            </a:r>
            <a:r>
              <a:rPr lang="uk-UA" sz="1800" dirty="0"/>
              <a:t>— використовуються для генерації результату на основі значень елементів даних (наприклад, об’єкти, які множать значення, або об’єкти, які визначають, в якому порядку пари елементів повинні бути відсортовані).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Дані алгоритми розташовані в бібліотеці алгоритмів (заголовок algorithm).</a:t>
            </a:r>
            <a:endParaRPr lang="en-US" altLang="uk-UA"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90"/>
            <a:r>
              <a:rPr lang="uk-UA" b="1" dirty="0"/>
              <a:t>Алгоритм std::find() і пошук елемента по значенню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Функція std::find() виконує пошук першого входження заданого значення в контейнері. В якості аргументів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std::find()</a:t>
            </a:r>
            <a:r>
              <a:rPr lang="uk-UA" sz="1800" dirty="0"/>
              <a:t> приймає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3 параметри</a:t>
            </a:r>
            <a:r>
              <a:rPr lang="uk-UA" sz="1800" dirty="0"/>
              <a:t>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ітератор для початкового елементу в послідовності;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ітератор для кінцевого елементу в послідовності;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значення для пошуку.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В результаті повернеться ітератор</a:t>
            </a:r>
            <a:r>
              <a:rPr lang="uk-UA" sz="1800" dirty="0"/>
              <a:t>, який вказує на елемент з шуканим значенням (якщо він знайдений) або кінець контейнера (якщо елемент не знайдено). Наприклад: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90" y="0"/>
            <a:ext cx="70935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en-US" altLang="uk-UA" b="1" dirty="0"/>
              <a:t>STL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2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Вітаю, ми пойшли майже весь С++, «Що далі?». Ви, можливо, вже помічали, що більшість програм використовують одні й ті ж концепції знову і знову: цикли, рядки, масиви, способи сортування тощо. Ви, ймовірно, ще помітили, що написання програм без використання контейнерних класів і загальних алгоритмів — справа, в якій дуже легко наробити помилок. Доброю новиною є те, що мова C++ поставляється в комплекті з бібліотекою класів (і не тільки), яку ви можете використовувати при створенні своїх програм. Ця бібліотека називається 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Стандартною бібліотекою шаблонів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Стандартна бібліотека шаблонів </a:t>
            </a:r>
            <a:r>
              <a:rPr lang="uk-UA" sz="1800" dirty="0"/>
              <a:t>(скор. “STL” від “Standard Template Library”) — це частина Стандартної бібліотеки С++, яка містить набір шаблонів контейнерних класів (наприклад, </a:t>
            </a:r>
            <a:r>
              <a:rPr lang="uk-UA" sz="1800" dirty="0">
                <a:solidFill>
                  <a:schemeClr val="accent1">
                    <a:lumMod val="75000"/>
                  </a:schemeClr>
                </a:solidFill>
                <a:latin typeface="Consolas" charset="0"/>
                <a:cs typeface="Consolas" charset="0"/>
              </a:rPr>
              <a:t>std::vector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1">
                    <a:lumMod val="75000"/>
                  </a:schemeClr>
                </a:solidFill>
                <a:latin typeface="Consolas" charset="0"/>
                <a:cs typeface="Consolas" charset="0"/>
              </a:rPr>
              <a:t>std::array</a:t>
            </a:r>
            <a:r>
              <a:rPr lang="uk-UA" sz="1800" dirty="0"/>
              <a:t>), алгоритмів і ітераторів. Спочатку вона була сторонньою розробкою, але пізніше була включена в Стандартну бібліотеку С++. Якщо вам потрібен якийсь загальний клас чи алгоритм, то, швидше за все, в Стандартній бібліотеці шаблонів він вже є. Круто також те, що ви можете використовувати ці класи без необхідності писати і відлагоджувати їх самостійно (і розбиратися в їх реалізації). Крім того, ви отримуєте досить ефективні (і вже багато разів протестовані) версії цих класів. Недоліком є ​​те, що не все так просто/очевидно з функціоналом Стандартної бібліотеки шаблонів і це може бути дещо незрозуміло початківцю, тому що </a:t>
            </a: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більшість класів насправді є шаблонами класів</a:t>
            </a:r>
            <a:r>
              <a:rPr lang="uk-UA" sz="1800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574800"/>
            <a:ext cx="81153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90"/>
            <a:r>
              <a:rPr lang="uk-UA" b="1" dirty="0"/>
              <a:t>Алгоритм std::find_if() і пошук елемента з умовою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Іноді ми хочемо побачити, чи є в контейнері значення, яке відповідає певній умові (наприклад, рядок, що містить задану частину).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таких випадках функція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std::find_if()</a:t>
            </a:r>
            <a:r>
              <a:rPr lang="uk-UA" sz="1800" dirty="0"/>
              <a:t> буде ідеальним помічником. Вона працює аналогічно функції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std::find()</a:t>
            </a:r>
            <a:r>
              <a:rPr lang="uk-UA" sz="1800" dirty="0"/>
              <a:t>, але замість того, щоб передавати значення для пошуку, ми передаємо об’єкт, що викликається, наприклад, вказівник на функцію (або лямбду), який перевіряє, чи знайдено збіг. Функція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std::find_if()</a:t>
            </a:r>
            <a:r>
              <a:rPr lang="uk-UA" sz="1800" dirty="0"/>
              <a:t> викликатиме цей об’єкт для кожного елемента, поки не знайде шуканий елемент (або в контейнері більше не залишиться елементів для перевірки).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приклад використання функції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std::find_if() </a:t>
            </a:r>
            <a:r>
              <a:rPr lang="uk-UA" sz="1800" dirty="0"/>
              <a:t>для перевірки того, чи містять будь-які елементи частину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"nut"</a:t>
            </a:r>
            <a:r>
              <a:rPr lang="uk-UA" sz="1800" dirty="0"/>
              <a:t>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25" y="0"/>
            <a:ext cx="876871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0" y="6076315"/>
            <a:ext cx="29083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Якби ми вирішували це завдання звичайним стандартним способом, то нам би знадобилося, принаймні, два цикли (один для циклічного перебору масиву і один для порівняння шуканої частини). Функції Стандартної бібліотеки С++ дозволяють зробити те ж саме лише за декілька рядків коду!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90"/>
            <a:r>
              <a:rPr lang="uk-UA" b="1" dirty="0"/>
              <a:t>Алгоритми std::count()/std::count_if() і підрахунок входжень елемента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Функції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std::count()</a:t>
            </a:r>
            <a:r>
              <a:rPr lang="uk-UA" sz="1800" dirty="0"/>
              <a:t> і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std::count_if()</a:t>
            </a:r>
            <a:r>
              <a:rPr lang="uk-UA" sz="1800" dirty="0"/>
              <a:t> шукають всі входження елементу або елемент, який відповідає заданим критеріям.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наступному прикладі ми підрахуємо, скільки елементів містять частину "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nut</a:t>
            </a:r>
            <a:r>
              <a:rPr lang="uk-UA" sz="1800" dirty="0"/>
              <a:t>":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1944370"/>
            <a:ext cx="7992745" cy="4567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990" y="5738495"/>
            <a:ext cx="29083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90"/>
            <a:r>
              <a:rPr lang="uk-UA" b="1" dirty="0"/>
              <a:t>Алгоритм std::sort() і користувацьке сортування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Раніше ми використовували std::sort() для сортування масиву в порядку зростання, але можливості std::sort() цим не обмежуються. Є версія std::sort(), яка </a:t>
            </a: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приймає допоміжну функцію в якості третього параметру</a:t>
            </a:r>
            <a:r>
              <a:rPr lang="en-US" altLang="uk-UA" sz="1800" dirty="0"/>
              <a:t>, що дозволяє виконувати сортування так, як нам цього захочеться. Дана допоміжна функція приймає два параметри для порівняння і повертає true, якщо перший аргумент повинен бути впорядкований перед другим. </a:t>
            </a:r>
            <a:r>
              <a:rPr lang="en-US" alt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За замовчуванням, std::sort() сортує елементи в порядку зростання</a:t>
            </a:r>
            <a:r>
              <a:rPr lang="en-US" alt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Давайте спробуємо використати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std::sort()</a:t>
            </a:r>
            <a:r>
              <a:rPr lang="en-US" altLang="uk-UA" sz="1800" dirty="0"/>
              <a:t> для сортування масиву в зворотному порядку за допомогою допоміжної користувацької функції для порівняння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greater()</a:t>
            </a:r>
            <a:r>
              <a:rPr lang="en-US" altLang="uk-UA" sz="1800" dirty="0"/>
              <a:t>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0"/>
            <a:ext cx="70053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30" y="5901690"/>
            <a:ext cx="29083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Порада</a:t>
            </a:r>
            <a:r>
              <a:rPr lang="en-US" altLang="uk-UA" sz="1800" dirty="0"/>
              <a:t>: Оскільки сортування в порядку спадання також дуже поширене, то C++ надає користувацький тип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std::greater{} </a:t>
            </a:r>
            <a:r>
              <a:rPr lang="en-US" altLang="uk-UA" sz="1800" dirty="0"/>
              <a:t>(який знаходиться в заголовку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functional</a:t>
            </a:r>
            <a:r>
              <a:rPr lang="en-US" altLang="uk-UA" sz="1800" dirty="0"/>
              <a:t>) для цього завдання. У прикладі, наведеному вище, ми можемо замінити: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Зверніть увагу,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std::greater{}</a:t>
            </a:r>
            <a:r>
              <a:rPr lang="en-US" altLang="uk-UA" sz="1800" dirty="0"/>
              <a:t> потребує фігурні дужки, тому що це не функція, що викликається, а тип даних, і для його використання нам потрібно створити екземпляр. Фігурні дужки створюють анонімний об’єкт даного типу (який потім передається в якості аргументу в функцію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std::sort()</a:t>
            </a:r>
            <a:r>
              <a:rPr lang="en-US" altLang="uk-UA" sz="1800" dirty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160"/>
            <a:ext cx="12192000" cy="14700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90"/>
            <a:r>
              <a:rPr lang="uk-UA" b="1" dirty="0"/>
              <a:t>Алгоритм std::for_each() і всі елементи контейнера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Функція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std::for_each()</a:t>
            </a:r>
            <a:r>
              <a:rPr lang="en-US" altLang="uk-UA" sz="1800" dirty="0"/>
              <a:t> приймає список в якості вхідних даних і застосовує користувацьку функцію до кожного елементу цього списку. Це корисно, коли нам потрібно виконати одну і ту ж операцію з усіма елементами списку.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Ось приклад, де ми використовуємо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std::for_each()</a:t>
            </a:r>
            <a:r>
              <a:rPr lang="en-US" altLang="uk-UA" sz="1800" dirty="0"/>
              <a:t> для подвоєння всіх чисел масиву: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593340"/>
            <a:ext cx="4101465" cy="4264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90" y="5993765"/>
            <a:ext cx="14224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Початківцям даний спосіб може здатися непотрібним алгоритмом, тому що еквівалентний код з використанням циклу for з явним вказуванням діапазону буде коротшим і простішим. Але плюс std::for_each() полягає в тому, що у нас є можливість повторного використання тіла циклу і застосування розпаралелювання при його обробці, що робить std::for_each() більш підходящим інструментом для великих проектів з великим об’ємом даних.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en-US" altLang="uk-UA" b="1" dirty="0"/>
              <a:t>Контейнери STL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Безумовно, найбільш використовуваним функціоналом бібліотеки STL є </a:t>
            </a: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контейнерні класи</a:t>
            </a:r>
            <a:r>
              <a:rPr lang="uk-UA" sz="1800" dirty="0"/>
              <a:t> (або як їх ще називають — «контейнери»). Бібліотека STL містить багато різних контейнерних класів, які можна використовувати в різних ситуаціях. Якщо говорити в загальному, то к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онтейнери STL діляться на три основні категорії</a:t>
            </a:r>
            <a:r>
              <a:rPr lang="uk-UA" sz="1800" dirty="0"/>
              <a:t>: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uk-UA" sz="1800" dirty="0"/>
              <a:t>   послідовні;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uk-UA" sz="1800" dirty="0"/>
              <a:t>   асоціативні;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uk-UA" sz="1800" dirty="0"/>
              <a:t>   адаптери.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Зараз зробимо їх короткий огляд.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Порядок виконання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Зверніть увагу, що більшість алгоритмів з бібліотеки алгоритмів не гарантують певного порядку виконання. Для використання таких алгоритмів вам потрібно подбати про те, щоб будь-які функції, що передаються, не мали заданого порядку виконання, так як порядок виклику цих функцій може бути різним у залежності від використовуваного компілятора.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Наступні алгоритми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гарантують послідовне виконання</a:t>
            </a:r>
            <a:r>
              <a:rPr lang="en-US" altLang="uk-UA" sz="1800" dirty="0"/>
              <a:t>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   std::for_each()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   std::copy()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   std::copy_backward()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   std::move()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   std::move_backward()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Діапазони в C++20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Необхідність для кожного алгоритму явно передавати arr.begin() і arr.end() може трохи дратувати. Але в стандарті C++20 доданий такий інструмент, як діапазони, який дозволяє просто передавати arr. Завдяки цьому ми можемо зробити наш код коротшим і читабельнішим.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Важливість даних у програмі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Дані </a:t>
            </a:r>
            <a:r>
              <a:rPr lang="en-US" altLang="uk-UA" sz="1800" dirty="0"/>
              <a:t>— душа програми, саме вони створюють оператори і методи введення, виведення, обчислень і перевірок. Від їхньої хорошої або поганої організації цілком залежить адекватність програми та ефективність її виконання.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Структура програми завжди відповідає структурі її даних.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Якщо дані приймають різні за змістом значення, у програмі обов'язково буде умовний оператор.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Якщо є масив — буде цикл.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Якщо дані вкладені один в одного, їм відповідатимуть вкладені виклики функцій.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Якщо спостерігається повторення однакової організації даних на різних рівнях, найімовірніше, буде рекурсія.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І так далі...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 цього випливає, що розроблення програми повинне починатися зі формування чіткого і повного уявлення про її структуру даних. Програміст-початківець зазвичай одразу ж кидається до клавіатури і пише умови та цикли. Досвідчений розмірковує і запитує себе: «Отже, які тут потрібні змінні? Якого типу, розміру? Як вони пов'язані одна з одною? Як часто і в якому порядку ми будемо до них звертатися?»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Найбільш поширені структури даних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fontScale="9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Поняття «структура даних» має два значення: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широкому сенсі структуру даних програми можна розуміти як об'єднання всіх даних програми;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вужчому сенсі </a:t>
            </a: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структура даних позначає окремий контейнер, що містить набір сильно пов'язаних між собою даних і відокремлений від інших даних програми.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Далі ми розглядатимемо структури даних виключно в другому сенсі, вивчаючи конкретні способи організації колекцій даних.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До найпоширеніших структур даних належать такі (у порядку складності):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масиви;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динамічні масиви;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зв'язні списки;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стеки;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черги;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дерева;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графи;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хеш-таблиці.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Усі перелічені колекції, крім масивів, </a:t>
            </a:r>
            <a:r>
              <a:rPr lang="en-US" alt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належать до динамічних структур даних</a:t>
            </a:r>
            <a:r>
              <a:rPr lang="en-US" altLang="uk-UA" sz="1800" dirty="0"/>
              <a:t>. Динамічні структури даних — це структури даних, пам'ять під які виділяється і звільняється в разі потреби.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 структура даних співвідноситься з типом даних? Це різні поняття, хоча вони мають спільні риси.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Коротке визначення типу даних виглядає таким чином: 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тип даних = множина значень + набір операцій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Наприклад, цілий тип — це множина цілих чисел у певному інтервалі та набір операторів (+, -, *, /, %) для дій з цими числами.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Рядки </a:t>
            </a:r>
            <a:r>
              <a:rPr lang="en-US" altLang="uk-UA" sz="1800" dirty="0"/>
              <a:t>— це множина текстів, оператор конкатенації (+), набір функцій для роботи з рядками (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length</a:t>
            </a:r>
            <a:r>
              <a:rPr lang="en-US" altLang="uk-UA" sz="1800" dirty="0"/>
              <a:t>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find</a:t>
            </a:r>
            <a:r>
              <a:rPr lang="en-US" altLang="uk-UA" sz="1800" dirty="0"/>
              <a:t>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insert</a:t>
            </a:r>
            <a:r>
              <a:rPr lang="en-US" altLang="uk-UA" sz="1800" dirty="0"/>
              <a:t>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remove</a:t>
            </a:r>
            <a:r>
              <a:rPr lang="en-US" altLang="uk-UA" sz="1800" dirty="0"/>
              <a:t>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replace </a:t>
            </a:r>
            <a:r>
              <a:rPr lang="en-US" altLang="uk-UA" sz="1800" dirty="0"/>
              <a:t>тощо).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Логічні значення — це значення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true</a:t>
            </a:r>
            <a:r>
              <a:rPr lang="en-US" altLang="uk-UA" sz="1800" dirty="0"/>
              <a:t>,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false </a:t>
            </a:r>
            <a:r>
              <a:rPr lang="en-US" altLang="uk-UA" sz="1800" dirty="0"/>
              <a:t>і логічні операції (!, ||, &amp;&amp;).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Структура даних, на відміну від типу даних, не визначає множину значень, які в ній можуть міститися, не визначає операції над цими значеннями. </a:t>
            </a: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Елементи структури даних можуть мати будь-який тип даних</a:t>
            </a:r>
            <a:r>
              <a:rPr lang="en-US" altLang="uk-UA" sz="1800" dirty="0"/>
              <a:t>, наприклад, може бути масив цілих, масив рядків, масив об'єктів.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Структура даних визначає тільки спосіб побудови набору значень і спосіб доступу до цих значень.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І масив, і черга можуть містити якусь кількість цілих чисел. Але робота з елементами масиву і черги організовується по-різному: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масив створюється шляхом його оголошення (int a[10]);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у масиві ми можемо одразу звернутися до будь-якого елемента масиву, вказавши його індекс (a[i]);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черга може бути створена тільки як порожня черга;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у черзі можна додати елемент шляхом додавання його в кінець черги (функція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enqueue</a:t>
            </a:r>
            <a:r>
              <a:rPr lang="en-US" altLang="uk-UA" sz="1800" dirty="0"/>
              <a:t>);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у черзі можна взяти елемент із початку черги (функція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dequeue</a:t>
            </a:r>
            <a:r>
              <a:rPr lang="en-US" altLang="uk-UA" sz="1800" dirty="0"/>
              <a:t>);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uk-UA" sz="1800" dirty="0"/>
              <a:t>усі інші елементи в черзі, крім першого й останнього, недоступні.</a:t>
            </a:r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882650" indent="-3429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Певний елемент у середині черги займає місце в пам'яті та має значення, але, щоб дізнатися це значення, потрібно підвести його до початку черги, тобто виконувати операцію «взяти початковий елемент» доти, доки потрібний елемент не стане найпершим у черзі.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Навіщо це потрібно? Існують такі завдання, для розв'язання яких застосування саме структури даних черги є оптимальним.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Отже, підсумуємо: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структура даних = набір операцій зі створення + набір операцій з доступу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Слід зазначити, що структури даних (масиви, черги тощо) являють собою узагальнені поняття, які не залежать від мови програмування. Це така сама абстракція, як і поняття присвоєння, циклу, функції.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Безумовно, в тому чи іншому вигляді, ці структури даних реалізовані в сучасних мовах програмування (як правило, в бібліотеках) і в мові С++ ці структури є. Конкретні реалізації в STL деяких із них ми розглянемо.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Окремі змінні (поза структурами даних)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Коли у нас є поодинокі, не пов'язані один з одним дані, ми просто оголошуємо окремі змінні. </a:t>
            </a:r>
            <a:r>
              <a:rPr lang="en-US" alt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Основне завдання при цьому — дати змінним зрозумілі, відповідні за змістом імена, які добре запам'ятовуються</a:t>
            </a:r>
            <a:r>
              <a:rPr lang="en-US" altLang="uk-UA" sz="1800" dirty="0"/>
              <a:t>. Бажано оголошувати змінні якомога ближче до місця їхнього використання і, за можливості, відразу ж їх ініціалізувати.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895"/>
            <a:ext cx="12192000" cy="1680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Послідовні контейнери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Послідовні контейнери</a:t>
            </a:r>
            <a:r>
              <a:rPr lang="uk-UA" sz="1800" dirty="0"/>
              <a:t> (або «контейнери послідовності») — це контейнерні класи, елементи яких знаходяться в послідовності. Їх визначальною характеристикою є те, що в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и можете додати свій елемент в будь-яке місце контейнера</a:t>
            </a:r>
            <a:r>
              <a:rPr lang="uk-UA" sz="1800" dirty="0"/>
              <a:t>. Найбільш поширеним прикладом послідовного контейнера є масив: при додаванні 4 елементів в масив, ці елементи перебуватимуть (в масиві) в точно такому ж порядку, в якому ви їх додали.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Починаючи з C++11, STL містить 6 контейнерів послідовності: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 std::vector</a:t>
            </a:r>
            <a:r>
              <a:rPr lang="uk-UA" sz="1800" dirty="0"/>
              <a:t>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std::deque</a:t>
            </a:r>
            <a:r>
              <a:rPr lang="uk-UA" sz="1800" dirty="0"/>
              <a:t>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 std::array</a:t>
            </a:r>
            <a:r>
              <a:rPr lang="uk-UA" sz="1800" dirty="0"/>
              <a:t>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std::list</a:t>
            </a:r>
            <a:r>
              <a:rPr lang="uk-UA" sz="1800" dirty="0"/>
              <a:t>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std::forward_list</a:t>
            </a:r>
            <a:r>
              <a:rPr lang="uk-UA" sz="1800" dirty="0"/>
              <a:t>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std::basic_string</a:t>
            </a:r>
            <a:r>
              <a:rPr lang="uk-UA" sz="1800" dirty="0"/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Пояснення, чому «не найкраще...» або «так краще...» ви вже багато разів зустрічали на сторінках, присвячених стилю написання програм. Повторимо їх і тут.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Програма — це не просто послідовність правильних команд, які мають бути виконані комп'ютером. Якби це було так, то програмісти продовжували б набирати програми прямо в двійковому коді і не дбали б про різні хитромудрі речі на кшталт компіляторів і середовищ розробки.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Програма — це не набір заплутаних формул для розв'язання задачі з фізики або геометрії. Формули в програмах, щоправда, теж зустрічаються, але досить рідко і не вони становлять основну частину складності програмування.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Програма, в сучасному розумінні — це ВЕЛИКИЙ текстовий документ, написаний програмістом для програміста. Вона пишеться один раз, а читається і редагується — буває, сотні разів...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Програма має бути максимально зрозумілою і легко піддаватись модифікуванню.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Програмування як таке — досить складний розумовий процес, тому ніхто не прагне навантажувати його додатковими головоломками. Скрізь, де можна хоч трохи заощадити розумові зусилля — це потрібно робити.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Усі стандарти існують саме для цього. Програміст використовує стандарти (які являють собою вже готові розв'язки) для того, щоб не витрачати час і зусилля там, де можна цього не робити, і, отже, заощаджує сили для ухвалення правильного і вчасного рішення там, де це необхідно.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Усі ідентифікатори в програмі мають бути самодокументовані. Призначення будь-якої змінної має бути зрозумілим з її імені.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Оголошення, отримання значення і використання змінної мають бути, за мож­ли­вості, максимально поруч. Щоб не доводилося зайвий раз бігати очима по рядках для розуміння коду.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Якщо в одному рядку буде кілька змінних, то: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важче знайти опис потрібної змінної;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складніше внести зміни — перенести в інше місце, ініціалізувати, видалити;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складніше буде якось стандартизувати опис змінних у межах проєкту.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Під час написання коду важливе значення мають усі, здавалося б, дрібниці: пере­носи рядків, відступи, пробіли, порожні рядки. Текст програми — це вірші, а не проза.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В інтернеті є безліч сторінок із вказівками щодо стилю кодування — і загальні правила, і для конкретних мов програмування. Обов'язково (і уважно) почитайте — там багато корисного і цікавого.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Класи та масиви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Якщо кілька даних є характеристиками одного об'єкта, то ми, звісно, об'єднуємо їх у клас (class) або структуру (struct).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Якщо у нас кілька однакових даних, ми використовуємо масив.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Але тільки у разі, якщо число елементів відоме заздалегідь і це число за весь час життєвого циклу програми змінюватися не буде. Це статичний масив.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Якщо ж число елементів від запуску до запуску програми буде змінюватися, слід використовувати динамічний масив.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1375410"/>
            <a:ext cx="3319780" cy="1903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20" y="3796665"/>
            <a:ext cx="3744595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Переваги динамічного масиву над статичним очевидні: ми використовуємо саме стільки пам'яті, скільки необхідно на даний момент. Також ми виділяємо пам'ять безпосередньо перед використанням масиву і можемо звільнити цю пам'ять, якщо масив уже не потрібен.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Для статичного масиву ми виділяємо пам'ять із запасом по максимуму та займаємо її на час всієї роботи програми. А якщо масивів у програмі кілька?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Але і динамічний масив не дозволяє змінювати його розміри після створення. Тому, якщо під час роботи необхідно додавати або видаляти дані з масиву, нам потрібно або ще раз створювати і перезаписувати динамічний масив, або використовувати іншу структуру даних.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70" y="241300"/>
            <a:ext cx="3679825" cy="18446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Зв'язні списки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Для роботи з даними, фрагменти яких постійно додаються і видаляються, зручно використовувати зв'язний список.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Масив (хоч статичний, хоч динамічний) — це безперервний блок пам'яті, елементи масиву розташовуються послідовно, один за одним.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Зв'язний список</a:t>
            </a:r>
            <a:r>
              <a:rPr lang="en-US" altLang="uk-UA" sz="1800" dirty="0"/>
              <a:t> — це ланцюжок об'єктів, які розташовуються в довільних місцях пам'яті і пов'язані між собою покажчиками.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298190"/>
            <a:ext cx="775335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Серед звичних предметів ми можемо розрізнити образи масиву і зв'язного списку в таких, наприклад, об'єктах: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55" y="1364615"/>
            <a:ext cx="5165725" cy="53143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Зліва — масив. Фіксований ряд комірок, куди можна складати потрібні речі. Усе розміщене потім можна буде легко і швидко дістати. Проблеми виникають при переповненні шафи, чи то пак, масиву.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Праворуч — зв'язний список. Ланцюжок із ланок із роз'ємами. У будь-якому місці можна досить легко вставити додаткову ланку або навіть інший ланцюжок. Можна видалити будь-яку ланку, ланцюжок залишиться цілим і корисним. Складнощі виникають із доступом до ланок. Скажімо, щоб знайти ланку, що відрізняється за розміром, доведеться послідовно перевіряти кожну ланку, починаючи з першої.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Звісно, аналогія не повна. Шафа і ланцюжок все ж мають різне призначення, тоді як і масив, і зв'язний список виконують у програмі однакову фнкцію — зберігання даних. Але дані в масиві і дані у зв'язному списку орієнтовані на різні варіанти вико­ристання.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масиві слід зберігати набір даних, який має фіксований розмір, і в якому часто здійснюють пошук і зміни даних у довільних позиціях набору.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зв'язний список слід організовувати дані, кількість яких постійно змінюється через додавання та видалення окремих елементів. Особливо ефективний зв'язний список у тому випадку, коли дані обробляються, додаються і видаляються в одному місці — на початку списку (це стандартна ситуація під час вирішення деяких завдань).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Зв'язний список складається з окремих елементів, які зазвичай називаються вузлами. Кожен вузол містить значення і посилання на наступний вузол. Значення може бути будь-яким: число, рядок, об'єкт класу, наприклад, студент.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Посилання являє собою покажчик — адресу наступного вузла в списку. Якщо вузол останній, то посилання на наступний вузол буде порожнім (покажчик nullptr).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Для роботи зі списком необхідний покажчик на перший вузол списку, який називають заголовком списку або покажчиком на голову списку.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процесі роботи нам необхідно звертатися до інших вузлів списку. Це від­бу­вається через отримання та використання тимчасових покажчиків.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Клас vector</a:t>
            </a:r>
            <a:r>
              <a:rPr lang="uk-UA" sz="1800" dirty="0"/>
              <a:t> (або просто «вектор») — це динамічний масив, здатний збільшуватися в міру необхідності для утримання всіх своїх елементів. Клас vector забезпечує довільний доступ до своїх елементів через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оператор індексації []</a:t>
            </a:r>
            <a:r>
              <a:rPr lang="uk-UA" sz="1800" dirty="0"/>
              <a:t>, а також підтримує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додавання </a:t>
            </a:r>
            <a:r>
              <a:rPr lang="uk-UA" sz="1800" dirty="0"/>
              <a:t>і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видалення елементів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наступній програмі ми додаємо 5 цілих чисел в вектор і за допомогою перевантаженого оператора індексації [] отримуємо до них доступ для їх подальшого виводу: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106420"/>
            <a:ext cx="6523355" cy="3639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030" y="5629910"/>
            <a:ext cx="1930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Стандартні операції зі зв'язним списком: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створення списку;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додавання елемента на початку списку;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видалення елемента на початку списку;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пошук елемента списку з певним значенням;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додавання елемента після вказаного елемента;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видалення елемента після вказаного елемента;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перегляд елементів списку;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видалення списку.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Зв'язний список може бути однозв'язним і двозв'язним. В однозв'язному списку вузол містить один покажчик — покажчик на наступний вузол.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2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двозв'язному списку вузол містить два покажчики: на наступний і на попередній вузли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Логіка роботи з цими двома видами списків однакова. Просто однозв'язний список забезпечує перегляд і обробку списку тільки в одному напрямку — від початку списку до кінця, а двозв'язний список дозволяє це робити в обох напрямках.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Двозв'язний список у багатьох випадках зручніший для використання і забезпечує вищу швидкість. Ціною за це є більші вимоги до пам'яті та більша складність роз­робки.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Однак, у деяких випадках потрібне опрацювання списку тільки в одному напрямку. У такому разі розумним є використання однозв'язного списку.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70" y="150495"/>
            <a:ext cx="7743825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288540"/>
            <a:ext cx="1011555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 реалізувати структуру даних Список? Так само, як ми реалізуємо структуру даних Точка або Студент. Потрібно створити новий клас.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Для реалізації зв'язного списку слід створити клас Зв'язнийСписок, об'єкти якого і будуть виконувати необхідні дії.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Оскільки набір операцій не залежить від значень вузлів списку, то логічно створити не просто клас, а шаблон класу Зв'язнийСписок.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Спочатку ми маємо підготувати шаблон класу ВузолСписку.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" y="0"/>
            <a:ext cx="106902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В об'єкті класу зберігається значення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T value</a:t>
            </a:r>
            <a:r>
              <a:rPr lang="en-US" altLang="uk-UA" sz="1800" dirty="0"/>
              <a:t> і посилання на наступний вузол списку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Node* next</a:t>
            </a:r>
            <a:r>
              <a:rPr lang="en-US" altLang="uk-UA" sz="1800" dirty="0"/>
              <a:t>. Є конструктор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Node(const T&amp; value)</a:t>
            </a:r>
            <a:r>
              <a:rPr lang="en-US" altLang="uk-UA" sz="1800" dirty="0"/>
              <a:t> і метод виведення даних вузла на консоль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void print()</a:t>
            </a:r>
            <a:r>
              <a:rPr lang="en-US" altLang="uk-UA" sz="1800" dirty="0"/>
              <a:t>. Усі члени класу зробимо публічними для більшої простоти ясності коду.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Тепер оформимо поля і конструктор класу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Зв'язнийСписок</a:t>
            </a:r>
            <a:r>
              <a:rPr lang="en-US" altLang="uk-UA" sz="1800" dirty="0"/>
              <a:t>: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Доступ до елементів списку здійснюється тільки через одну точку — початок списку (його часто називають заголовком). Отже, єдиним полем об'єкта Список буде заголовок списку </a:t>
            </a:r>
            <a:r>
              <a:rPr lang="en-US" altLang="uk-UA" sz="1800" b="1" dirty="0">
                <a:latin typeface="Tahoma Bold" panose="020B0604030504040204" charset="0"/>
                <a:cs typeface="Tahoma Bold" panose="020B0604030504040204" charset="0"/>
              </a:rPr>
              <a:t>Node&lt;T&gt;*head 1</a:t>
            </a:r>
            <a:r>
              <a:rPr lang="en-US" altLang="uk-UA" sz="1800" dirty="0"/>
              <a:t> покажчик на перший елемент.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конструкторі списку цей покажчик обнуляється, список порожній.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Найважливіші і найбільш часто використовувані операції — додавання вузла на початок списку і видалення початкового вузла.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885" y="2562860"/>
            <a:ext cx="2855595" cy="173164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55" y="0"/>
            <a:ext cx="76790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Під час додавання вузла на початок списку: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створюється вузол у динамічній пам'яті;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його покажчик на наступний вузол встановлюється на колишній початковий вузол, який тепер зсувається на другу позицію;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заголовок списку встановлюється на новостворений вузол.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Під час видалення початкового вузла: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заголовок списку встановлюється на вузол, наступний за початковим (якщо такого немає, то покажчик заголовка буде порожнім);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пам'ять, відведена під колишній початковий вузол, звільняється;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</a:pPr>
            <a:r>
              <a:rPr lang="en-US" altLang="uk-UA" sz="1800" dirty="0"/>
              <a:t>якщо початкового вузла немає, то нічого не відбувається.</a:t>
            </a:r>
          </a:p>
          <a:p>
            <a:pPr marL="825500" indent="-285750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Для будь-яких операцій з іншими вузлами списку (крім першого), необхідно спо­чат­ку знайти відповідний вузол.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Розглянемо функцію пошуку.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90" y="0"/>
            <a:ext cx="81102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Ми шукаємо вузол із певним вмістом (параметр value).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Переглядаємо всі вузли, починаючи з першого, поки не знайдемо вказане значення. Повертаємо покажчик на знайдений вузол.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Якщо ж ми в циклі дійшли до кінця списку (nodePtr != nullptr), повертаємо порожній покажчик, як ознаку того, що шуканого значення немає.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Слід розуміти, що в однозв'язному списку ми можемо виконувати операції тільки зі знайденим вузлом (на який вказує робочий покажчик) або з вузлом, що знахо­диться після знайденого. Якщо ми хочемо щось зробити з вузлом, який знахо­диться перед знайденим, нам доведеться повернутися на початок списку і пройти весь ланцюжок з початку до цього вузла.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Тому бажано мати не тільки функцію пошуку потрібного вузла, а й функцію пошуку вузла, що передує потрібному.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0"/>
            <a:ext cx="95764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Клас deque</a:t>
            </a:r>
            <a:r>
              <a:rPr lang="uk-UA" sz="1800" dirty="0"/>
              <a:t> (або просто «дек») — це двостороння черга, яка реалізована у вигляді динамічного масиву, який може зростати з обох кінців. Наприклад: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1924050"/>
            <a:ext cx="8160385" cy="4832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410" y="5380355"/>
            <a:ext cx="26797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Як і в попередній функції пошуку, проходимо весь список від початку до шуканого значення або до кінця списку.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У циклі змінюємо значення одразу двох покажчиків: на поточний (перевіряємий) вузол і на вузол — попередник того, що перевіряється. Якщо знаходимо вказане значення, повертаємо покажчик на попередній цьому значенню вузол.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Тепер за допомогою функцій пошуку і функцій додавання і видалення вузлів після вказаного вузла ми зможемо редагувати список у будь-якому місці, зможемо додавати або видаляти вузли як після, так і до вузла з шуканим значенням.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en-US" alt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Схеми виконання операцій додавання і видалення вузлів однозв'язного списку наведено на рисунках 5-6.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651510"/>
            <a:ext cx="5562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https://materials.itstep.org/content/b84ba849-03e4-4505-9b5d-119049657fa8/uk/?cache=0 _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uk-UA" sz="1800" dirty="0"/>
              <a:t>_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_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List </a:t>
            </a:r>
            <a:r>
              <a:rPr lang="uk-UA" sz="1800" dirty="0"/>
              <a:t>(або просто «список») — це двонаправлений список, кожен елемент якого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містить 2 вказівники: один вказує на наступний елемент списку, а інший — на попередній елемент списку</a:t>
            </a:r>
            <a:r>
              <a:rPr lang="uk-UA" sz="1800" dirty="0"/>
              <a:t>. List надає доступ тільки до початку і до кінця списку — </a:t>
            </a:r>
            <a:r>
              <a:rPr lang="uk-UA" sz="1800" b="1" dirty="0">
                <a:highlight>
                  <a:srgbClr val="FF00FF"/>
                </a:highlight>
                <a:latin typeface="Tahoma Bold" panose="020B0604030504040204" charset="0"/>
                <a:cs typeface="Tahoma Bold" panose="020B0604030504040204" charset="0"/>
              </a:rPr>
              <a:t>довільний доступ заборонено</a:t>
            </a:r>
            <a:r>
              <a:rPr lang="uk-UA" sz="1800" dirty="0"/>
              <a:t>. Якщо ви хочете знайти значення десь в середині, то ви повинні почати з одного кінця і перебирати кожен елемент списку до тих пір, поки не знайдете те, що шукаєте. Перевагою двонаправленого списку є те, що 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додавання елементів відбувається дуже швидко</a:t>
            </a:r>
            <a:r>
              <a:rPr lang="uk-UA" sz="1800" dirty="0"/>
              <a:t>, якщо ви, звичайно, знаєте, куди хочете додавати. Зазвичай для перебору елементів двонаправленого списку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використовуються ітератори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про клас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string </a:t>
            </a:r>
            <a:r>
              <a:rPr lang="uk-UA" sz="1800" dirty="0"/>
              <a:t>(і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wstring</a:t>
            </a:r>
            <a:r>
              <a:rPr lang="uk-UA" sz="1800" dirty="0"/>
              <a:t>) зазвичай не говорять, як про послідовний контейнер, але він, по суті, є таким, оскільки його можна розглядати як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вектор </a:t>
            </a:r>
            <a:r>
              <a:rPr lang="uk-UA" sz="1800" dirty="0"/>
              <a:t>з елементами типу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char </a:t>
            </a:r>
            <a:r>
              <a:rPr lang="uk-UA" sz="1800" dirty="0"/>
              <a:t>(або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wchar</a:t>
            </a:r>
            <a:r>
              <a:rPr lang="uk-UA" sz="1800" dirty="0"/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90"/>
            <a:r>
              <a:rPr lang="uk-UA" b="1" dirty="0"/>
              <a:t>Асоціативні контейнери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Асоціативні контейнери</a:t>
            </a:r>
            <a:r>
              <a:rPr lang="uk-UA" sz="1800" dirty="0"/>
              <a:t> — це контейнерні класи, які автоматично 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сортують всі свої елементи</a:t>
            </a:r>
            <a:r>
              <a:rPr lang="uk-UA" sz="1800" dirty="0"/>
              <a:t> (в тому числі і ті, які додаєте ви). За замовчуванням асоціативні контейнери виконують сортування елементів, </a:t>
            </a:r>
            <a:r>
              <a:rPr lang="uk-UA" sz="1800" b="1" dirty="0">
                <a:highlight>
                  <a:srgbClr val="FFFF00"/>
                </a:highlight>
                <a:latin typeface="Tahoma Bold" panose="020B0604030504040204" charset="0"/>
                <a:cs typeface="Tahoma Bold" panose="020B0604030504040204" charset="0"/>
              </a:rPr>
              <a:t>використовуючи оператор порівняння &lt;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set </a:t>
            </a:r>
            <a:r>
              <a:rPr lang="uk-UA" sz="1800" dirty="0"/>
              <a:t>— це контейнер, в якому зберігаються тільки </a:t>
            </a:r>
            <a:r>
              <a:rPr lang="uk-UA" sz="1800" b="1" dirty="0">
                <a:highlight>
                  <a:srgbClr val="00FF00"/>
                </a:highlight>
                <a:latin typeface="Tahoma Bold" panose="020B0604030504040204" charset="0"/>
                <a:cs typeface="Tahoma Bold" panose="020B0604030504040204" charset="0"/>
              </a:rPr>
              <a:t>унікальні елементи</a:t>
            </a:r>
            <a:r>
              <a:rPr lang="uk-UA" sz="1800" dirty="0"/>
              <a:t>, і повторення заборонені. Елементи упорядковано відповідно до їх значень.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multiset </a:t>
            </a:r>
            <a:r>
              <a:rPr lang="uk-UA" sz="1800" dirty="0"/>
              <a:t>— це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set</a:t>
            </a:r>
            <a:r>
              <a:rPr lang="uk-UA" sz="1800" dirty="0"/>
              <a:t>, але в якому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допускаються повторювані елементи</a:t>
            </a:r>
            <a:r>
              <a:rPr lang="uk-UA" sz="1800" dirty="0"/>
              <a:t>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map </a:t>
            </a:r>
            <a:r>
              <a:rPr lang="uk-UA" sz="1800" dirty="0"/>
              <a:t>(або «асоціативний масив») — це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set</a:t>
            </a:r>
            <a:r>
              <a:rPr lang="uk-UA" sz="1800" dirty="0"/>
              <a:t>, в якому кожен елемент </a:t>
            </a:r>
            <a:r>
              <a:rPr lang="uk-UA" sz="1800" b="1" dirty="0">
                <a:highlight>
                  <a:srgbClr val="00FFFF"/>
                </a:highlight>
                <a:latin typeface="Tahoma Bold" panose="020B0604030504040204" charset="0"/>
                <a:cs typeface="Tahoma Bold" panose="020B0604030504040204" charset="0"/>
              </a:rPr>
              <a:t>є парою “ключ-значення”</a:t>
            </a:r>
            <a:r>
              <a:rPr lang="uk-UA" sz="1800" dirty="0"/>
              <a:t>. “Ключ” використовується для сортування та індексації даних і повинен бути унікальним, а “значення” — це фактичні дані.</a:t>
            </a:r>
          </a:p>
          <a:p>
            <a:pPr marL="539750" indent="360045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multimap </a:t>
            </a:r>
            <a:r>
              <a:rPr lang="uk-UA" sz="1800" dirty="0"/>
              <a:t>(або «словник») — це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map</a:t>
            </a:r>
            <a:r>
              <a:rPr lang="uk-UA" sz="1800" dirty="0"/>
              <a:t>, який </a:t>
            </a:r>
            <a:r>
              <a:rPr lang="uk-UA" sz="1800" b="1" dirty="0">
                <a:latin typeface="Tahoma Bold" panose="020B0604030504040204" charset="0"/>
                <a:cs typeface="Tahoma Bold" panose="020B0604030504040204" charset="0"/>
              </a:rPr>
              <a:t>допускає дублювання ключів</a:t>
            </a:r>
            <a:r>
              <a:rPr lang="uk-UA" sz="1800" dirty="0"/>
              <a:t>. Всі ключі відсортовані в порядку зростання, і ви можете подивитися значення по ключу.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5680</Words>
  <Application>Microsoft Office PowerPoint</Application>
  <PresentationFormat>Widescreen</PresentationFormat>
  <Paragraphs>392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Consolas</vt:lpstr>
      <vt:lpstr>Tahoma</vt:lpstr>
      <vt:lpstr>Tahoma Bold</vt:lpstr>
      <vt:lpstr>Тема Office</vt:lpstr>
      <vt:lpstr>Стандартна бібліотека шаблонів (STL)</vt:lpstr>
      <vt:lpstr>Зміст</vt:lpstr>
      <vt:lpstr>STL</vt:lpstr>
      <vt:lpstr>Контейнери STL</vt:lpstr>
      <vt:lpstr>Послідовні контейнери</vt:lpstr>
      <vt:lpstr>_</vt:lpstr>
      <vt:lpstr>_</vt:lpstr>
      <vt:lpstr>_</vt:lpstr>
      <vt:lpstr>Асоціативні контейнери</vt:lpstr>
      <vt:lpstr>Адаптери</vt:lpstr>
      <vt:lpstr>Ітератори STL</vt:lpstr>
      <vt:lpstr>_</vt:lpstr>
      <vt:lpstr>_</vt:lpstr>
      <vt:lpstr>Ітерація по вектору</vt:lpstr>
      <vt:lpstr>Ітерація по списку</vt:lpstr>
      <vt:lpstr>_</vt:lpstr>
      <vt:lpstr>Ітерація по set-у</vt:lpstr>
      <vt:lpstr>_</vt:lpstr>
      <vt:lpstr>Ітерація по асоціативному масиву</vt:lpstr>
      <vt:lpstr>_</vt:lpstr>
      <vt:lpstr>Алгоритми STL</vt:lpstr>
      <vt:lpstr>Алгоритми min_element() і max_element()</vt:lpstr>
      <vt:lpstr>Алгоритми find() і list::insert()</vt:lpstr>
      <vt:lpstr>Алгоритми sort() і reverse()</vt:lpstr>
      <vt:lpstr>_</vt:lpstr>
      <vt:lpstr>Бібліотека алгоритмів</vt:lpstr>
      <vt:lpstr>Бібліотека алгоритмів</vt:lpstr>
      <vt:lpstr>Алгоритм std::find() і пошук елемента по значенню</vt:lpstr>
      <vt:lpstr>_</vt:lpstr>
      <vt:lpstr>_</vt:lpstr>
      <vt:lpstr>Алгоритм std::find_if() і пошук елемента з умовою</vt:lpstr>
      <vt:lpstr>_</vt:lpstr>
      <vt:lpstr>_</vt:lpstr>
      <vt:lpstr>Алгоритми std::count()/std::count_if() і підрахунок входжень елемента</vt:lpstr>
      <vt:lpstr>Алгоритм std::sort() і користувацьке сортування</vt:lpstr>
      <vt:lpstr>_</vt:lpstr>
      <vt:lpstr>_</vt:lpstr>
      <vt:lpstr>Алгоритм std::for_each() і всі елементи контейнера</vt:lpstr>
      <vt:lpstr>_</vt:lpstr>
      <vt:lpstr>Порядок виконання</vt:lpstr>
      <vt:lpstr>Діапазони в C++20</vt:lpstr>
      <vt:lpstr>Важливість даних у програмі</vt:lpstr>
      <vt:lpstr>_</vt:lpstr>
      <vt:lpstr>Найбільш поширені структури даних</vt:lpstr>
      <vt:lpstr>_</vt:lpstr>
      <vt:lpstr>_</vt:lpstr>
      <vt:lpstr>_</vt:lpstr>
      <vt:lpstr>_</vt:lpstr>
      <vt:lpstr>Окремі змінні (поза структурами даних)</vt:lpstr>
      <vt:lpstr>_</vt:lpstr>
      <vt:lpstr>_</vt:lpstr>
      <vt:lpstr>_</vt:lpstr>
      <vt:lpstr>Класи та масиви</vt:lpstr>
      <vt:lpstr>_</vt:lpstr>
      <vt:lpstr>Зв'язні списки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84</cp:revision>
  <dcterms:created xsi:type="dcterms:W3CDTF">2024-05-04T12:47:00Z</dcterms:created>
  <dcterms:modified xsi:type="dcterms:W3CDTF">2024-05-06T15:17:21Z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